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7" r:id="rId30"/>
    <p:sldId id="288" r:id="rId31"/>
    <p:sldId id="289" r:id="rId32"/>
  </p:sldIdLst>
  <p:sldSz cx="12192000" cy="6858000"/>
  <p:notesSz cx="6858000" cy="9144000"/>
  <p:embeddedFontLst>
    <p:embeddedFont>
      <p:font typeface="Play" pitchFamily="2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hnYqWqelZhLRogELMNPOrU37tz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5BE676-5709-BD4A-A752-8F74A55D5FB3}" v="1" dt="2025-11-18T16:04:32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17" d="100"/>
          <a:sy n="117" d="100"/>
        </p:scale>
        <p:origin x="5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4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gannath, Sadhana" userId="f789ad2f-435c-42ac-8f1f-26d37c0b6bce" providerId="ADAL" clId="{6C6D449D-0C53-54C9-95A3-9A9A60E39A0E}"/>
    <pc:docChg chg="undo custSel addSld delSld modSld">
      <pc:chgData name="Jagannath, Sadhana" userId="f789ad2f-435c-42ac-8f1f-26d37c0b6bce" providerId="ADAL" clId="{6C6D449D-0C53-54C9-95A3-9A9A60E39A0E}" dt="2025-11-18T16:04:40.030" v="132" actId="20577"/>
      <pc:docMkLst>
        <pc:docMk/>
      </pc:docMkLst>
      <pc:sldChg chg="modSp mod">
        <pc:chgData name="Jagannath, Sadhana" userId="f789ad2f-435c-42ac-8f1f-26d37c0b6bce" providerId="ADAL" clId="{6C6D449D-0C53-54C9-95A3-9A9A60E39A0E}" dt="2025-11-18T16:04:32.845" v="109" actId="27636"/>
        <pc:sldMkLst>
          <pc:docMk/>
          <pc:sldMk cId="0" sldId="261"/>
        </pc:sldMkLst>
        <pc:spChg chg="mod">
          <ac:chgData name="Jagannath, Sadhana" userId="f789ad2f-435c-42ac-8f1f-26d37c0b6bce" providerId="ADAL" clId="{6C6D449D-0C53-54C9-95A3-9A9A60E39A0E}" dt="2025-11-18T16:04:32.845" v="109" actId="27636"/>
          <ac:spMkLst>
            <pc:docMk/>
            <pc:sldMk cId="0" sldId="261"/>
            <ac:spMk id="136" creationId="{00000000-0000-0000-0000-000000000000}"/>
          </ac:spMkLst>
        </pc:spChg>
      </pc:sldChg>
      <pc:sldChg chg="modSp mod">
        <pc:chgData name="Jagannath, Sadhana" userId="f789ad2f-435c-42ac-8f1f-26d37c0b6bce" providerId="ADAL" clId="{6C6D449D-0C53-54C9-95A3-9A9A60E39A0E}" dt="2025-11-18T16:04:32.856" v="110" actId="27636"/>
        <pc:sldMkLst>
          <pc:docMk/>
          <pc:sldMk cId="0" sldId="263"/>
        </pc:sldMkLst>
        <pc:spChg chg="mod">
          <ac:chgData name="Jagannath, Sadhana" userId="f789ad2f-435c-42ac-8f1f-26d37c0b6bce" providerId="ADAL" clId="{6C6D449D-0C53-54C9-95A3-9A9A60E39A0E}" dt="2025-11-18T16:04:32.856" v="110" actId="27636"/>
          <ac:spMkLst>
            <pc:docMk/>
            <pc:sldMk cId="0" sldId="263"/>
            <ac:spMk id="157" creationId="{00000000-0000-0000-0000-000000000000}"/>
          </ac:spMkLst>
        </pc:spChg>
      </pc:sldChg>
      <pc:sldChg chg="modSp mod">
        <pc:chgData name="Jagannath, Sadhana" userId="f789ad2f-435c-42ac-8f1f-26d37c0b6bce" providerId="ADAL" clId="{6C6D449D-0C53-54C9-95A3-9A9A60E39A0E}" dt="2025-11-18T16:04:32.868" v="111" actId="27636"/>
        <pc:sldMkLst>
          <pc:docMk/>
          <pc:sldMk cId="0" sldId="264"/>
        </pc:sldMkLst>
        <pc:spChg chg="mod">
          <ac:chgData name="Jagannath, Sadhana" userId="f789ad2f-435c-42ac-8f1f-26d37c0b6bce" providerId="ADAL" clId="{6C6D449D-0C53-54C9-95A3-9A9A60E39A0E}" dt="2025-11-18T16:04:32.868" v="111" actId="27636"/>
          <ac:spMkLst>
            <pc:docMk/>
            <pc:sldMk cId="0" sldId="264"/>
            <ac:spMk id="168" creationId="{00000000-0000-0000-0000-000000000000}"/>
          </ac:spMkLst>
        </pc:spChg>
      </pc:sldChg>
      <pc:sldChg chg="modSp add del mod">
        <pc:chgData name="Jagannath, Sadhana" userId="f789ad2f-435c-42ac-8f1f-26d37c0b6bce" providerId="ADAL" clId="{6C6D449D-0C53-54C9-95A3-9A9A60E39A0E}" dt="2025-11-18T16:04:40.030" v="132" actId="20577"/>
        <pc:sldMkLst>
          <pc:docMk/>
          <pc:sldMk cId="0" sldId="283"/>
        </pc:sldMkLst>
        <pc:spChg chg="mod">
          <ac:chgData name="Jagannath, Sadhana" userId="f789ad2f-435c-42ac-8f1f-26d37c0b6bce" providerId="ADAL" clId="{6C6D449D-0C53-54C9-95A3-9A9A60E39A0E}" dt="2025-11-18T16:04:25.413" v="103" actId="20577"/>
          <ac:spMkLst>
            <pc:docMk/>
            <pc:sldMk cId="0" sldId="283"/>
            <ac:spMk id="358" creationId="{00000000-0000-0000-0000-000000000000}"/>
          </ac:spMkLst>
        </pc:spChg>
        <pc:spChg chg="mod">
          <ac:chgData name="Jagannath, Sadhana" userId="f789ad2f-435c-42ac-8f1f-26d37c0b6bce" providerId="ADAL" clId="{6C6D449D-0C53-54C9-95A3-9A9A60E39A0E}" dt="2025-11-18T16:04:40.030" v="132" actId="20577"/>
          <ac:spMkLst>
            <pc:docMk/>
            <pc:sldMk cId="0" sldId="283"/>
            <ac:spMk id="359" creationId="{00000000-0000-0000-0000-000000000000}"/>
          </ac:spMkLst>
        </pc:spChg>
      </pc:sldChg>
      <pc:sldChg chg="add del">
        <pc:chgData name="Jagannath, Sadhana" userId="f789ad2f-435c-42ac-8f1f-26d37c0b6bce" providerId="ADAL" clId="{6C6D449D-0C53-54C9-95A3-9A9A60E39A0E}" dt="2025-11-18T16:03:28.270" v="4" actId="2696"/>
        <pc:sldMkLst>
          <pc:docMk/>
          <pc:sldMk cId="0" sldId="284"/>
        </pc:sldMkLst>
      </pc:sldChg>
      <pc:sldChg chg="del">
        <pc:chgData name="Jagannath, Sadhana" userId="f789ad2f-435c-42ac-8f1f-26d37c0b6bce" providerId="ADAL" clId="{6C6D449D-0C53-54C9-95A3-9A9A60E39A0E}" dt="2025-11-18T16:03:28.644" v="5" actId="2696"/>
        <pc:sldMkLst>
          <pc:docMk/>
          <pc:sldMk cId="0" sldId="285"/>
        </pc:sldMkLst>
      </pc:sldChg>
      <pc:sldChg chg="del">
        <pc:chgData name="Jagannath, Sadhana" userId="f789ad2f-435c-42ac-8f1f-26d37c0b6bce" providerId="ADAL" clId="{6C6D449D-0C53-54C9-95A3-9A9A60E39A0E}" dt="2025-11-18T16:03:29.002" v="6" actId="2696"/>
        <pc:sldMkLst>
          <pc:docMk/>
          <pc:sldMk cId="0" sldId="286"/>
        </pc:sldMkLst>
      </pc:sldChg>
      <pc:sldChg chg="modSp mod">
        <pc:chgData name="Jagannath, Sadhana" userId="f789ad2f-435c-42ac-8f1f-26d37c0b6bce" providerId="ADAL" clId="{6C6D449D-0C53-54C9-95A3-9A9A60E39A0E}" dt="2025-11-18T16:04:32.811" v="107" actId="27636"/>
        <pc:sldMkLst>
          <pc:docMk/>
          <pc:sldMk cId="0" sldId="288"/>
        </pc:sldMkLst>
        <pc:spChg chg="mod">
          <ac:chgData name="Jagannath, Sadhana" userId="f789ad2f-435c-42ac-8f1f-26d37c0b6bce" providerId="ADAL" clId="{6C6D449D-0C53-54C9-95A3-9A9A60E39A0E}" dt="2025-11-18T16:04:32.811" v="107" actId="27636"/>
          <ac:spMkLst>
            <pc:docMk/>
            <pc:sldMk cId="0" sldId="288"/>
            <ac:spMk id="400" creationId="{00000000-0000-0000-0000-000000000000}"/>
          </ac:spMkLst>
        </pc:spChg>
      </pc:sldChg>
      <pc:sldChg chg="modSp mod">
        <pc:chgData name="Jagannath, Sadhana" userId="f789ad2f-435c-42ac-8f1f-26d37c0b6bce" providerId="ADAL" clId="{6C6D449D-0C53-54C9-95A3-9A9A60E39A0E}" dt="2025-11-18T16:04:32.822" v="108" actId="27636"/>
        <pc:sldMkLst>
          <pc:docMk/>
          <pc:sldMk cId="0" sldId="289"/>
        </pc:sldMkLst>
        <pc:spChg chg="mod">
          <ac:chgData name="Jagannath, Sadhana" userId="f789ad2f-435c-42ac-8f1f-26d37c0b6bce" providerId="ADAL" clId="{6C6D449D-0C53-54C9-95A3-9A9A60E39A0E}" dt="2025-11-18T16:04:32.822" v="108" actId="27636"/>
          <ac:spMkLst>
            <pc:docMk/>
            <pc:sldMk cId="0" sldId="289"/>
            <ac:spMk id="4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a0a0cb8c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a0a0cb8c8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3a0a0cb8c87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a0a136a92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a0a136a922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3a0a136a922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Glass/acrylic tables, 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Emphasize vertical – full length curtain, 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Proportions – furniture size to room size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more lighting across the space like lamps</a:t>
            </a:r>
            <a:endParaRPr/>
          </a:p>
        </p:txBody>
      </p:sp>
      <p:sp>
        <p:nvSpPr>
          <p:cNvPr id="144" name="Google Shape;14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0a136a92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a0a136a922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3a0a136a922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a0a136a922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a0a136a922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3a0a136a922_0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a0a136a922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a0a136a922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a0a136a922_0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a0b84b546d_0_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3a0b84b546d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0a136a92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a0a136a922_0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temu.com/uk/expandable-heavy-duty-carbon-steel-kitchen-with--sliding-drawers-white-modern--organizer-adjustable-shelves-expandable-design-for-pantry-bathroom--saving-vertical-cabinet-no-locks-needed-g-601103393268865.html?_oak_name_id=4311395050292739759&amp;_oak_mp_inf=EIHJ6tG01ogBGiAyMDM2YTE3ZmRjZWQ0MjE4OWJjMDdmNDRjYTM2OWQ1YyD249%2BppTM%3D&amp;top_gallery_url=https%3A%2F%2Fimg.kwcdn.com%2Fproduct%2Fopen%2Fde7724ce313a4d80982267891a1311ae-goods.jpeg&amp;spec_gallery_id=21936126268&amp;refer_page_sn=10032&amp;refer_source=0&amp;freesia_scene=2&amp;_oak_freesia_scene=2&amp;_oak_rec_ext_1=MTI4Nw&amp;_oak_gallery_order=1721881488%2C49327872%2C1330821774%2C316495053%2C1322191766&amp;search_key=kitchen%20cabinet%20storage&amp;refer_page_el_sn=200049&amp;refer_page_name=goods&amp;refer_page_id=10032_1762376893414_q4b1kkg0qb&amp;_x_sessn_id=53ydab9hjl</a:t>
            </a:r>
            <a:endParaRPr/>
          </a:p>
        </p:txBody>
      </p:sp>
      <p:sp>
        <p:nvSpPr>
          <p:cNvPr id="227" name="Google Shape;227;g3a0a136a922_0_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a0b84b546d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g3a0b84b546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a0b84b546d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3a0b84b546d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a0b84b546d_0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3a0b84b546d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bathroom dead spaces for storage - under the bath</a:t>
            </a:r>
            <a:endParaRPr/>
          </a:p>
        </p:txBody>
      </p:sp>
      <p:sp>
        <p:nvSpPr>
          <p:cNvPr id="273" name="Google Shape;2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9de1f602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9de1f6027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</p:txBody>
      </p:sp>
      <p:sp>
        <p:nvSpPr>
          <p:cNvPr id="387" name="Google Shape;387;g39de1f60277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9de1f6027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9de1f60277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g39de1f60277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9de1f6027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9de1f60277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g39de1f60277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herange.co.uk/furniture/sofas-and-chairs/sofas/yaheetech-gold-metal-frame-sofa#5783767" TargetMode="External"/><Relationship Id="rId5" Type="http://schemas.openxmlformats.org/officeDocument/2006/relationships/hyperlink" Target="https://www.therange.co.uk/furniture/sofas-and-chairs/sofas/2-seater-upholstered-sofa-couch-with-2-pillows#6942626" TargetMode="Externa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unelm.com/product/niko-velvet-clic-clac-sofa-bed-1000249321?defaultSkuId=30915222&amp;utm_source=google&amp;utm_medium=cpc&amp;utm_campaign=Sofas_Sofa+Beds-PMax_%5BGOO-PLA-FURNUPHOLS-SOFABED%5D&amp;gclsrc=aw.ds&amp;gad_source=1&amp;gad_campaignid=19822800188&amp;gclid=Cj0KCQiAiKzIBhCOARIsAKpKLAPWXib8ZHnYnE7CsZrZ6RooErA-Bn_blQLMRKhwEHE9E4ER4xrAXTIaAqqQEALw_wcB" TargetMode="External"/><Relationship Id="rId5" Type="http://schemas.openxmlformats.org/officeDocument/2006/relationships/hyperlink" Target="https://www.argos.co.uk/product/7763773?&amp;utm_custom6=PLA&amp;deeplink=true&amp;gclsrc=aw.ds&amp;&amp;cmpid=GS001&amp;_$ja=tsid:59157%7Cacid:844-913-7556%7Ccid:20358693262%7Cagid:%7Ctid:%7Ccrid:%7Cnw:x%7Crnd:3090488883493935028%7Cdvc:c%7Cadp:%7Cmt:%7Cloc:9045999&amp;utm_source=Google&amp;utm_medium=cpc&amp;utm_campaign=20358693262&amp;utm_term=7763773&amp;utm_content=shopping&amp;utm_custom1=&amp;utm_custom2=844-913-7556&amp;GPDP=true&amp;gad_source=1&amp;gad_campaignid=19672037693&amp;gclid=Cj0KCQiAiKzIBhCOARIsAKpKLANQwsXIEKWfMI-_OD7Rzp6Aqg3EtL1mcNxSYvt5xCSlVilgDg0oSrQaAsCbEALw_wcB" TargetMode="Externa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abitat.co.uk/product/9616897?utm_source=google&amp;utm_medium=free_listing&amp;utm_campaign=merchant_center" TargetMode="External"/><Relationship Id="rId5" Type="http://schemas.openxmlformats.org/officeDocument/2006/relationships/hyperlink" Target="https://www.dunelm.com/product/sheer-elegance-slot-top-single-voile-panel-1000112084?defaultSkuId=30437595&amp;branchCode=0045&amp;utm_source=google&amp;utm_medium=cpc&amp;utm_campaign=Curtains_Curtains-PMax_%5BGOO-LIA-CURTAINS-CURTAINS%5D&amp;gclsrc=aw.ds&amp;gad_source=1&amp;gad_campaignid=19822794200&amp;gclid=Cj0KCQiAiKzIBhCOARIsAKpKLAOvYttQznJcjarMTZ-C7J8QLq3rwiqUoJ9c3z0CXrSSjsoZWCNzVYEaAq1kEALw_wcB" TargetMode="Externa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iy.com/departments/set-of-4-square-frameless-wall-mirror-tiles-400-x-400-mm/0735940249461_BQ.prd" TargetMode="External"/><Relationship Id="rId5" Type="http://schemas.openxmlformats.org/officeDocument/2006/relationships/hyperlink" Target="https://www.diy.com/departments/biznest-set-of-3-moroccan-style-round-wall-mounted-mirror-intricate-gold-metallic-finish-frame-art-deco-pattern-interior-26-cm-dia/5061109230267_BQ.prd" TargetMode="Externa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diy.com/is/image/KingfisherDigital/space-saving-dining-table-with-4-velvet-chairs-set-dining-room-furniture~5061055341536_01c_MP?$MOB_PREV$&amp;$width=1200&amp;$height=120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ayfair.co.uk/home/pdp/ebern-designs-friedhorst-trestle-dining-table-u004022811.html?piid=745601691%2C746534470" TargetMode="Externa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uselogic.com/organize-maintain/storage-ideas-hacks/storage-solutions-for-small-spaces-from-new-yorker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mu.com/uk/expandable-heavy-duty-carbon-steel-kitchen-with--sliding-drawers-white-modern--organizer-adjustable-shelves-expandable-design-for-pantry-bathroom--saving-vertical-cabinet-no-locks-needed-g-601103393268865.html?_oak_name_id=4311395050292739759&amp;_oak_mp_inf=EIHJ6tG01ogBGiAyMDM2YTE3ZmRjZWQ0MjE4OWJjMDdmNDRjYTM2OWQ1YyD249%2BppTM%3D&amp;top_gallery_url=https%3A%2F%2Fimg.kwcdn.com%2Fproduct%2Fopen%2Fde7724ce313a4d80982267891a1311ae-goods.jpeg&amp;spec_gallery_id=21936126268&amp;refer_page_sn=10009&amp;refer_source=0&amp;freesia_scene=2&amp;_oak_freesia_scene=2&amp;_oak_rec_ext_1=MTI4Nw&amp;_oak_gallery_order=1721881488%2C49327872%2C1330821774%2C316495053%2C1322191766&amp;search_key=kitchen%20cabinet%20storage&amp;refer_page_el_sn=200049&amp;_x_sessn_id=53ydab9hjl&amp;refer_page_name=search_result&amp;refer_page_id=10009_1762366322567_nr4t4dol3q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solia.com/ideas-to-maximize-kitchen-cabinet-space/" TargetMode="External"/><Relationship Id="rId5" Type="http://schemas.openxmlformats.org/officeDocument/2006/relationships/image" Target="../media/image31.jpg"/><Relationship Id="rId4" Type="http://schemas.openxmlformats.org/officeDocument/2006/relationships/hyperlink" Target="https://www.shein.co.uk/goods-p-144130117.html?goods_id=144130117&amp;test=5051&amp;url_from=PINADSDPA&amp;scene=1&amp;pf=pinterest&amp;ad_type=DPA&amp;language=en&amp;siteuid=uk&amp;landing_page_id=1510&amp;ad_test_id=0&amp;requestId=ssr-c2c83eafc508af34&amp;link_type=lin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y.com/departments/wall-mounted-foldable-kitchen-table-abi-cabinet-in-modern-concrete-black-space-saving-design/5906647835782_BQ.prd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4B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832252" y="422868"/>
            <a:ext cx="9926472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621C"/>
              </a:buClr>
              <a:buSzPts val="8000"/>
              <a:buFont typeface="Play"/>
              <a:buNone/>
            </a:pPr>
            <a:r>
              <a:rPr lang="en-US" sz="8000" b="1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WHAT YOU CAN DO</a:t>
            </a:r>
            <a:endParaRPr/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1433276" y="2810468"/>
            <a:ext cx="9144000" cy="2748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900" b="1">
                <a:latin typeface="Play"/>
                <a:ea typeface="Play"/>
                <a:cs typeface="Play"/>
                <a:sym typeface="Play"/>
              </a:rPr>
              <a:t>Tips for redesign and use of space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600">
                <a:latin typeface="Play"/>
                <a:ea typeface="Play"/>
                <a:cs typeface="Play"/>
                <a:sym typeface="Play"/>
              </a:rPr>
              <a:t>Mayra Alvarado, Marian Oppong, Sadhana Jagannath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>
              <a:solidFill>
                <a:srgbClr val="E0E4B1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Small Space Hacks Workshop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6 November 2025 10am-2.30pm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05108" y="6127476"/>
            <a:ext cx="2486891" cy="73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descr="Logo RGB Blac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2985" y="6435132"/>
            <a:ext cx="3976638" cy="437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976803"/>
            <a:ext cx="2486891" cy="895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486936" y="149020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Perception Hacks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1828800" y="712099"/>
            <a:ext cx="7954536" cy="618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Smaller appliances and fixtures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‘Lighter’ furniture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Mirrors to improve depth and lighting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‘Light and Airy’ colour scheme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Proportions and visual emphasis</a:t>
            </a:r>
            <a:endParaRPr/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Movable Furniture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Innovative Storage solutions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corners and spaces of the home not otherwise used/occupied</a:t>
            </a:r>
            <a:endParaRPr/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Open-plans and partitions</a:t>
            </a:r>
            <a:endParaRPr/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integrated with building structure</a:t>
            </a:r>
            <a:endParaRPr/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Dedicating activities to spaces for different times of the day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486936" y="2529182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Space/ Storage Hacks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618758" y="4346265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Structural/Layout Hacks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618758" y="5790116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Temporal Hacks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 txBox="1"/>
          <p:nvPr/>
        </p:nvSpPr>
        <p:spPr>
          <a:xfrm>
            <a:off x="776868" y="289931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Perception Hacks</a:t>
            </a:r>
            <a:endParaRPr/>
          </a:p>
        </p:txBody>
      </p:sp>
      <p:sp>
        <p:nvSpPr>
          <p:cNvPr id="107" name="Google Shape;107;p7"/>
          <p:cNvSpPr txBox="1"/>
          <p:nvPr/>
        </p:nvSpPr>
        <p:spPr>
          <a:xfrm>
            <a:off x="397727" y="869795"/>
            <a:ext cx="1155638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E4B1"/>
                </a:solidFill>
                <a:latin typeface="Arial"/>
                <a:ea typeface="Arial"/>
                <a:cs typeface="Arial"/>
                <a:sym typeface="Arial"/>
              </a:rPr>
              <a:t>Smaller appliances and fixtures, ‘Lighter’ furniture, Mirrors to improve depth and lighting,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Light and Airy’ colour scheme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496668" y="6238483"/>
            <a:ext cx="3226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https://casolia.com/small-u-shaped-kitchen-ideas/</a:t>
            </a:r>
            <a:endParaRPr/>
          </a:p>
        </p:txBody>
      </p:sp>
      <p:pic>
        <p:nvPicPr>
          <p:cNvPr id="109" name="Google Shape;109;p7" descr="A kitchen with white cabinets and green cabinet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7027" y="1555418"/>
            <a:ext cx="3126062" cy="4689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7" descr="A neutral living room with a corner low sofa, a rustic coffee table and a large pla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2936" y="1549392"/>
            <a:ext cx="4689090" cy="468909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7"/>
          <p:cNvSpPr txBox="1"/>
          <p:nvPr/>
        </p:nvSpPr>
        <p:spPr>
          <a:xfrm>
            <a:off x="3994434" y="6238483"/>
            <a:ext cx="492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(Image credit: Future PLC/James Merrell); https://www.idealhome.co.uk/living-room/living-room-ideas/how-to-make-a-small-living-room-look-bigger-310651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/>
          <p:nvPr/>
        </p:nvSpPr>
        <p:spPr>
          <a:xfrm>
            <a:off x="4955251" y="406750"/>
            <a:ext cx="6777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drop lights to emphasise height/volume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557561" y="179051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4955249" y="6240150"/>
            <a:ext cx="33966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https://www.remodelista.com/posts/how-to-make-a-room-look-bigger-11-expert-tips/</a:t>
            </a:r>
            <a:endParaRPr/>
          </a:p>
        </p:txBody>
      </p:sp>
      <p:pic>
        <p:nvPicPr>
          <p:cNvPr id="119" name="Google Shape;119;p3" descr="designer michaela scherrer&amp;#8\2\17;s bed feels spacious even though the bed 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400" y="191725"/>
            <a:ext cx="4304017" cy="647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a0a0cb8c87_0_0"/>
          <p:cNvSpPr txBox="1">
            <a:spLocks noGrp="1"/>
          </p:cNvSpPr>
          <p:nvPr>
            <p:ph type="title"/>
          </p:nvPr>
        </p:nvSpPr>
        <p:spPr>
          <a:xfrm>
            <a:off x="1172300" y="365125"/>
            <a:ext cx="10181400" cy="1011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Budget friendly sofas</a:t>
            </a:r>
            <a:endParaRPr/>
          </a:p>
        </p:txBody>
      </p:sp>
      <p:pic>
        <p:nvPicPr>
          <p:cNvPr id="126" name="Google Shape;126;g3a0a0cb8c87_0_0" title="DE96F942-F4B9-42F1-B59F-42F786DC1B99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800" y="1457675"/>
            <a:ext cx="4150175" cy="41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3a0a0cb8c87_0_0" title="0D586FF9-9A25-4372-875E-E12C88E1A350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4621" y="1376125"/>
            <a:ext cx="4277930" cy="420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3a0a0cb8c87_0_0"/>
          <p:cNvSpPr txBox="1"/>
          <p:nvPr/>
        </p:nvSpPr>
        <p:spPr>
          <a:xfrm>
            <a:off x="597125" y="5836682"/>
            <a:ext cx="40191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u="sng">
                <a:solidFill>
                  <a:schemeClr val="hlink"/>
                </a:solidFill>
                <a:hlinkClick r:id="rId5"/>
              </a:rPr>
              <a:t>https://www.therange.co.uk/furniture/sofas-and-chairs/sofas/2-seater-upholstered-sofa-couch-with-2-pillows#6942626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£169.99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29" name="Google Shape;129;g3a0a0cb8c87_0_0"/>
          <p:cNvSpPr txBox="1"/>
          <p:nvPr/>
        </p:nvSpPr>
        <p:spPr>
          <a:xfrm>
            <a:off x="6407850" y="5836675"/>
            <a:ext cx="48747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u="sng">
                <a:solidFill>
                  <a:schemeClr val="hlink"/>
                </a:solidFill>
                <a:hlinkClick r:id="rId6"/>
              </a:rPr>
              <a:t>https://www.therange.co.uk/furniture/sofas-and-chairs/sofas/yaheetech-gold-metal-frame-sofa#5783767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£99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a0a136a922_0_4"/>
          <p:cNvSpPr txBox="1">
            <a:spLocks noGrp="1"/>
          </p:cNvSpPr>
          <p:nvPr>
            <p:ph type="title"/>
          </p:nvPr>
        </p:nvSpPr>
        <p:spPr>
          <a:xfrm>
            <a:off x="838200" y="163525"/>
            <a:ext cx="10515600" cy="86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Budget friendly sofa beds</a:t>
            </a:r>
            <a:endParaRPr/>
          </a:p>
        </p:txBody>
      </p:sp>
      <p:sp>
        <p:nvSpPr>
          <p:cNvPr id="136" name="Google Shape;136;g3a0a136a922_0_4"/>
          <p:cNvSpPr txBox="1">
            <a:spLocks noGrp="1"/>
          </p:cNvSpPr>
          <p:nvPr>
            <p:ph type="body" idx="1"/>
          </p:nvPr>
        </p:nvSpPr>
        <p:spPr>
          <a:xfrm>
            <a:off x="838200" y="1243675"/>
            <a:ext cx="10782900" cy="528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/>
          </a:p>
        </p:txBody>
      </p:sp>
      <p:pic>
        <p:nvPicPr>
          <p:cNvPr id="137" name="Google Shape;137;g3a0a136a922_0_4" title="D9CF4A72-BF4E-4825-AE7C-A1BF3B4FB566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8825" y="1151925"/>
            <a:ext cx="3760328" cy="372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3a0a136a922_0_4" title="94914518-0BDD-4D76-8BC8-D6C9DFF4B922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5826" y="1308826"/>
            <a:ext cx="4030853" cy="37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a0a136a922_0_4"/>
          <p:cNvSpPr txBox="1"/>
          <p:nvPr/>
        </p:nvSpPr>
        <p:spPr>
          <a:xfrm>
            <a:off x="988825" y="4995050"/>
            <a:ext cx="4332300" cy="16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hlinkClick r:id="rId5"/>
              </a:rPr>
              <a:t>https://www.argos.co.uk/product/7763773?&amp;utm_custom6=PLA&amp;deeplink=true&amp;gclsrc=aw.ds&amp;&amp;cmpid=GS001&amp;_$ja=tsid:59157|acid:844-913-7556|cid:20358693262|agid:|tid:|crid:|nw:x|rnd:3090488883493935028|dvc:c|adp:|mt:|loc:9045999&amp;utm_source=Google&amp;utm_medium=cpc&amp;utm_campaign=20358693262&amp;utm_term=7763773&amp;utm_content=shopping&amp;utm_custom1=&amp;utm_custom2=844-913-7556&amp;GPDP=true&amp;gad_source=1&amp;gad_campaignid=19672037693&amp;gclid=Cj0KCQiAiKzIBhCOARIsAKpKLANQwsXIEKWfMI-_OD7Rzp6Aqg3EtL1mcNxSYvt5xCSlVilgDg0oSrQaAsCbEALw_wcB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£168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40" name="Google Shape;140;g3a0a136a922_0_4"/>
          <p:cNvSpPr txBox="1"/>
          <p:nvPr/>
        </p:nvSpPr>
        <p:spPr>
          <a:xfrm>
            <a:off x="6136750" y="5107200"/>
            <a:ext cx="5270400" cy="11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hlinkClick r:id="rId6"/>
              </a:rPr>
              <a:t>https://www.dunelm.com/product/niko-velvet-clic-clac-sofa-bed-1000249321?defaultSkuId=30915222&amp;utm_source=google&amp;utm_medium=cpc&amp;utm_campaign=Sofas_Sofa+Beds-PMax_%5BGOO-PLA-FURNUPHOLS-SOFABED%5D&amp;gclsrc=aw.ds&amp;gad_source=1&amp;gad_campaignid=19822800188&amp;gclid=Cj0KCQiAiKzIBhCOARIsAKpKLAPWXib8ZHnYnE7CsZrZ6RooErA-Bn_blQLMRKhwEHE9E4ER4xrAXTIaAqqQEALw_wcB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£199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/>
          <p:nvPr/>
        </p:nvSpPr>
        <p:spPr>
          <a:xfrm>
            <a:off x="557561" y="179051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693175" y="5855118"/>
            <a:ext cx="472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https://www.tielo.co.uk/side-tables-clear.html</a:t>
            </a:r>
            <a:endParaRPr/>
          </a:p>
        </p:txBody>
      </p:sp>
      <p:sp>
        <p:nvSpPr>
          <p:cNvPr id="148" name="Google Shape;148;p5"/>
          <p:cNvSpPr txBox="1"/>
          <p:nvPr/>
        </p:nvSpPr>
        <p:spPr>
          <a:xfrm>
            <a:off x="762125" y="6331993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£55.45</a:t>
            </a:r>
            <a:endParaRPr/>
          </a:p>
        </p:txBody>
      </p:sp>
      <p:pic>
        <p:nvPicPr>
          <p:cNvPr id="149" name="Google Shape;14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175" y="1213325"/>
            <a:ext cx="4641801" cy="464180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"/>
          <p:cNvSpPr txBox="1">
            <a:spLocks noGrp="1"/>
          </p:cNvSpPr>
          <p:nvPr>
            <p:ph type="title"/>
          </p:nvPr>
        </p:nvSpPr>
        <p:spPr>
          <a:xfrm>
            <a:off x="838200" y="163525"/>
            <a:ext cx="10515600" cy="866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Glass/acrylic tables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a0a136a922_0_14"/>
          <p:cNvSpPr txBox="1">
            <a:spLocks noGrp="1"/>
          </p:cNvSpPr>
          <p:nvPr>
            <p:ph type="title"/>
          </p:nvPr>
        </p:nvSpPr>
        <p:spPr>
          <a:xfrm>
            <a:off x="838200" y="364975"/>
            <a:ext cx="10515600" cy="86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Budget friendly curtains</a:t>
            </a:r>
            <a:endParaRPr/>
          </a:p>
        </p:txBody>
      </p:sp>
      <p:sp>
        <p:nvSpPr>
          <p:cNvPr id="157" name="Google Shape;157;g3a0a136a922_0_14"/>
          <p:cNvSpPr txBox="1">
            <a:spLocks noGrp="1"/>
          </p:cNvSpPr>
          <p:nvPr>
            <p:ph type="body" idx="1"/>
          </p:nvPr>
        </p:nvSpPr>
        <p:spPr>
          <a:xfrm>
            <a:off x="295625" y="1233475"/>
            <a:ext cx="11682300" cy="539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58" name="Google Shape;158;g3a0a136a922_0_14" title="16CF83D7-3433-4E75-90F1-E08A9B091D79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387275"/>
            <a:ext cx="3503418" cy="356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3a0a136a922_0_14" title="9F9895B2-27C0-4B80-81F9-41741DAF8668_4_5005_c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2875" y="1233479"/>
            <a:ext cx="3878840" cy="381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3a0a136a922_0_14"/>
          <p:cNvSpPr txBox="1"/>
          <p:nvPr/>
        </p:nvSpPr>
        <p:spPr>
          <a:xfrm>
            <a:off x="397575" y="4955450"/>
            <a:ext cx="4087800" cy="13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hlinkClick r:id="rId5"/>
              </a:rPr>
              <a:t>https://www.dunelm.com/product/sheer-elegance-slot-top-single-voile-panel-1000112084?defaultSkuId=30437595&amp;branchCode=0045&amp;utm_source=google&amp;utm_medium=cpc&amp;utm_campaign=Curtains_Curtains-PMax_%5BGOO-LIA-CURTAINS-CURTAINS%5D&amp;gclsrc=aw.ds&amp;gad_source=1&amp;gad_campaignid=19822794200&amp;gclid=Cj0KCQiAiKzIBhCOARIsAKpKLAOvYttQznJcjarMTZ-C7J8QLq3rwiqUoJ9c3z0CXrSSjsoZWCNzVYEaAq1kEALw_wcB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£4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61" name="Google Shape;161;g3a0a136a922_0_14"/>
          <p:cNvSpPr txBox="1"/>
          <p:nvPr/>
        </p:nvSpPr>
        <p:spPr>
          <a:xfrm>
            <a:off x="6822875" y="5050547"/>
            <a:ext cx="4138800" cy="7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u="sng">
                <a:solidFill>
                  <a:schemeClr val="hlink"/>
                </a:solidFill>
                <a:hlinkClick r:id="rId6"/>
              </a:rPr>
              <a:t>https://www.habitat.co.uk/product/9616897?utm_source=google&amp;utm_medium=free_listing&amp;utm_campaign=merchant_center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£11.29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a0a136a922_0_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Budget friendly mirrors</a:t>
            </a:r>
            <a:endParaRPr/>
          </a:p>
        </p:txBody>
      </p:sp>
      <p:sp>
        <p:nvSpPr>
          <p:cNvPr id="168" name="Google Shape;168;g3a0a136a922_0_24"/>
          <p:cNvSpPr txBox="1">
            <a:spLocks noGrp="1"/>
          </p:cNvSpPr>
          <p:nvPr>
            <p:ph type="body" idx="1"/>
          </p:nvPr>
        </p:nvSpPr>
        <p:spPr>
          <a:xfrm>
            <a:off x="265050" y="1825625"/>
            <a:ext cx="11254200" cy="493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300"/>
          </a:p>
        </p:txBody>
      </p:sp>
      <p:pic>
        <p:nvPicPr>
          <p:cNvPr id="169" name="Google Shape;169;g3a0a136a922_0_24" title="DA518145-0592-4978-87E0-A7A2E8169616_4_5005_c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825624"/>
            <a:ext cx="4823876" cy="2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a0a136a922_0_24" title="2D8F14EC-6F81-4317-9E27-CC9312FE724A_4_5005_c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5775" y="1825625"/>
            <a:ext cx="1649200" cy="341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a0a136a922_0_24"/>
          <p:cNvSpPr txBox="1"/>
          <p:nvPr/>
        </p:nvSpPr>
        <p:spPr>
          <a:xfrm>
            <a:off x="448525" y="4933875"/>
            <a:ext cx="54639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5"/>
              </a:rPr>
              <a:t>https://www.diy.com/departments/biznest-set-of-3-moroccan-style-round-wall-mounted-mirror-intricate-gold-metallic-finish-frame-art-deco-pattern-interior-26-cm-dia/5061109230267_BQ.prd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£11.99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72" name="Google Shape;172;g3a0a136a922_0_24"/>
          <p:cNvSpPr txBox="1"/>
          <p:nvPr/>
        </p:nvSpPr>
        <p:spPr>
          <a:xfrm>
            <a:off x="6524150" y="5413000"/>
            <a:ext cx="44853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300" u="sng">
                <a:solidFill>
                  <a:schemeClr val="hlink"/>
                </a:solidFill>
                <a:hlinkClick r:id="rId6"/>
              </a:rPr>
              <a:t>https://www.diy.com/departments/set-of-4-square-frameless-wall-mirror-tiles-400-x-400-mm/0735940249461_BQ.prd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£16.56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/>
          <p:nvPr/>
        </p:nvSpPr>
        <p:spPr>
          <a:xfrm>
            <a:off x="557561" y="179051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6" descr="A long mirror in a room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8864" r="27579"/>
          <a:stretch/>
        </p:blipFill>
        <p:spPr>
          <a:xfrm>
            <a:off x="815604" y="474001"/>
            <a:ext cx="3989017" cy="6105626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6"/>
          <p:cNvSpPr txBox="1"/>
          <p:nvPr/>
        </p:nvSpPr>
        <p:spPr>
          <a:xfrm>
            <a:off x="6026441" y="5848654"/>
            <a:ext cx="3029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https://www.futoncompany.co.uk/shop-by-product/organise/hallway-furniture/oak-storage-floor-mirror-v3.html</a:t>
            </a:r>
            <a:endParaRPr/>
          </a:p>
        </p:txBody>
      </p:sp>
      <p:sp>
        <p:nvSpPr>
          <p:cNvPr id="180" name="Google Shape;180;p6"/>
          <p:cNvSpPr txBox="1"/>
          <p:nvPr/>
        </p:nvSpPr>
        <p:spPr>
          <a:xfrm>
            <a:off x="6135325" y="5191425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£249.00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1" name="Google Shape;181;p6"/>
          <p:cNvSpPr txBox="1">
            <a:spLocks noGrp="1"/>
          </p:cNvSpPr>
          <p:nvPr>
            <p:ph type="title"/>
          </p:nvPr>
        </p:nvSpPr>
        <p:spPr>
          <a:xfrm>
            <a:off x="5235675" y="365125"/>
            <a:ext cx="6118200" cy="134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mirror and storage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a0a136a922_0_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08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Vertical storage ideas</a:t>
            </a:r>
            <a:endParaRPr/>
          </a:p>
        </p:txBody>
      </p:sp>
      <p:pic>
        <p:nvPicPr>
          <p:cNvPr id="188" name="Google Shape;188;g3a0a136a922_0_34" title="D8211539-A2C8-4B82-BD32-784F952DE0BB_4_5005_c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025" y="1283427"/>
            <a:ext cx="2010200" cy="510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a0a136a922_0_34" title="BE5422DC-01A7-4C14-9991-D333046E4C75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0978" y="1283422"/>
            <a:ext cx="4076437" cy="510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3a0a136a922_0_34" title="EB37955D-C5E5-4CE8-B45F-EEC69F485EBB_4_5005_c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68888" y="1283425"/>
            <a:ext cx="242887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3a0a136a922_0_34" title="9E979E47-4635-4B61-8B65-FCC7D9B44DB7_4_5005_c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47950" y="1264375"/>
            <a:ext cx="1784400" cy="24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"/>
          <p:cNvSpPr txBox="1"/>
          <p:nvPr/>
        </p:nvSpPr>
        <p:spPr>
          <a:xfrm>
            <a:off x="776868" y="289931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Space/Storage Hacks</a:t>
            </a:r>
            <a:endParaRPr/>
          </a:p>
        </p:txBody>
      </p:sp>
      <p:sp>
        <p:nvSpPr>
          <p:cNvPr id="197" name="Google Shape;197;p8"/>
          <p:cNvSpPr txBox="1"/>
          <p:nvPr/>
        </p:nvSpPr>
        <p:spPr>
          <a:xfrm>
            <a:off x="397727" y="869795"/>
            <a:ext cx="1155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Movable Furniture - COMPACT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5803365" y="1911324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397727" y="6321848"/>
            <a:ext cx="553472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https://media.diy.com/is/image/KingfisherDigital/space-saving-dining-table-with-4-velvet-chairs-set-dining-room-furniture~5061055341536_01c_MP?$MOB_PREV$&amp;$width=1200&amp;$height=1200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5028497" y="260048"/>
            <a:ext cx="9286966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8" descr="A table with chairs and a vase of flowers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1599" y="1676252"/>
            <a:ext cx="4527396" cy="4527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8" descr="Friedhorst Trestle Dining Table, Red Oak, Whi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81164" y="1676252"/>
            <a:ext cx="4582258" cy="458225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8"/>
          <p:cNvSpPr txBox="1"/>
          <p:nvPr/>
        </p:nvSpPr>
        <p:spPr>
          <a:xfrm>
            <a:off x="6259553" y="6376709"/>
            <a:ext cx="433039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https://www.wayfair.co.uk/home/pdp/ebern-designs-friedhorst-trestle-dining-table-u004022811.html?piid=745601691%2C746534470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 txBox="1"/>
          <p:nvPr/>
        </p:nvSpPr>
        <p:spPr>
          <a:xfrm>
            <a:off x="776868" y="289931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Space/Storage Hacks</a:t>
            </a:r>
            <a:endParaRPr/>
          </a:p>
        </p:txBody>
      </p:sp>
      <p:sp>
        <p:nvSpPr>
          <p:cNvPr id="209" name="Google Shape;209;p9"/>
          <p:cNvSpPr/>
          <p:nvPr/>
        </p:nvSpPr>
        <p:spPr>
          <a:xfrm>
            <a:off x="5803365" y="1911324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9"/>
          <p:cNvSpPr txBox="1"/>
          <p:nvPr/>
        </p:nvSpPr>
        <p:spPr>
          <a:xfrm>
            <a:off x="6296721" y="6321848"/>
            <a:ext cx="48321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https://www.houselogic.com/organize-maintain/storage-ideas-hacks/storage-solutions-for-small-spaces-from-new-yorkers/</a:t>
            </a: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 Anne Ruthmann for HouseLogic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5028497" y="260048"/>
            <a:ext cx="9286966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876" y="923175"/>
            <a:ext cx="4903495" cy="46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14700" y="923175"/>
            <a:ext cx="3735402" cy="51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9"/>
          <p:cNvSpPr txBox="1"/>
          <p:nvPr/>
        </p:nvSpPr>
        <p:spPr>
          <a:xfrm>
            <a:off x="776868" y="6300440"/>
            <a:ext cx="48321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https://www.amazon.co.uk/FittingsCo-Pull-Down-Anti-Slip-Cabinets-Anthracite/dp/B09NM8JHTZ?th=1</a:t>
            </a:r>
            <a:endParaRPr/>
          </a:p>
        </p:txBody>
      </p:sp>
      <p:sp>
        <p:nvSpPr>
          <p:cNvPr id="215" name="Google Shape;215;p9"/>
          <p:cNvSpPr txBox="1"/>
          <p:nvPr/>
        </p:nvSpPr>
        <p:spPr>
          <a:xfrm>
            <a:off x="884900" y="5692875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F1111"/>
                </a:solidFill>
                <a:highlight>
                  <a:srgbClr val="FFFFFF"/>
                </a:highlight>
              </a:rPr>
              <a:t>£149.</a:t>
            </a:r>
            <a:r>
              <a:rPr lang="en-US" sz="1000">
                <a:solidFill>
                  <a:srgbClr val="0F1111"/>
                </a:solidFill>
                <a:highlight>
                  <a:srgbClr val="FFFFFF"/>
                </a:highlight>
              </a:rPr>
              <a:t>99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a0b84b546d_0_64"/>
          <p:cNvSpPr/>
          <p:nvPr/>
        </p:nvSpPr>
        <p:spPr>
          <a:xfrm>
            <a:off x="5803365" y="1911324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3a0b84b546d_0_64"/>
          <p:cNvSpPr txBox="1"/>
          <p:nvPr/>
        </p:nvSpPr>
        <p:spPr>
          <a:xfrm>
            <a:off x="2160127" y="6361950"/>
            <a:ext cx="7091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https://www.houselogic.com/organize-maintain/storage-ideas-hacks/home-trends-to-watch-in-2025/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3a0b84b546d_0_64"/>
          <p:cNvSpPr txBox="1"/>
          <p:nvPr/>
        </p:nvSpPr>
        <p:spPr>
          <a:xfrm>
            <a:off x="776868" y="6300440"/>
            <a:ext cx="4832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3" name="Google Shape;223;g3a0b84b546d_0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0125" y="944131"/>
            <a:ext cx="7871802" cy="5244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a0a136a922_0_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Cabinet organisation</a:t>
            </a:r>
            <a:endParaRPr/>
          </a:p>
        </p:txBody>
      </p:sp>
      <p:sp>
        <p:nvSpPr>
          <p:cNvPr id="230" name="Google Shape;230;g3a0a136a922_0_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1" name="Google Shape;231;g3a0a136a922_0_45" title="9B4F62EA-4BD7-4B03-8B2D-38F319057E5B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825625"/>
            <a:ext cx="4268975" cy="4275949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3a0a136a922_0_45"/>
          <p:cNvSpPr txBox="1"/>
          <p:nvPr/>
        </p:nvSpPr>
        <p:spPr>
          <a:xfrm>
            <a:off x="5382425" y="2150925"/>
            <a:ext cx="5188800" cy="35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4"/>
              </a:rPr>
              <a:t>https://www.temu.com/uk/expandable-heavy-duty-carbon-steel-kitchen-with--sliding-drawers-white-modern--organizer-adjustable-shelves-expandable-design-for-pantry-bathroom--saving-vertical-cabinet-no-locks-needed-g-601103393268865.html?_oak_name_id=4311395050292739759&amp;_oak_mp_inf=EIHJ6tG01ogBGiAyMDM2YTE3ZmRjZWQ0MjE4OWJjMDdmNDRjYTM2OWQ1YyD249%2BppTM%3D&amp;top_gallery_url=https%3A%2F%2Fimg.kwcdn.com%2Fproduct%2Fopen%2Fde7724ce313a4d80982267891a1311ae-goods.jpeg&amp;spec_gallery_id=21936126268&amp;refer_page_sn=10009&amp;refer_source=0&amp;freesia_scene=2&amp;_oak_freesia_scene=2&amp;_oak_rec_ext_1=MTI4Nw&amp;_oak_gallery_order=1721881488%2C49327872%2C1330821774%2C316495053%2C1322191766&amp;search_key=kitchen%20cabinet%20storage&amp;refer_page_el_sn=200049&amp;_x_sessn_id=53ydab9hjl&amp;refer_page_name=search_result&amp;refer_page_id=10009_1762366322567_nr4t4dol3q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£12.87                 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a0b84b546d_0_14"/>
          <p:cNvSpPr txBox="1"/>
          <p:nvPr/>
        </p:nvSpPr>
        <p:spPr>
          <a:xfrm>
            <a:off x="776868" y="122663"/>
            <a:ext cx="1063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Innovative Space and Space Saving ideas</a:t>
            </a:r>
            <a:endParaRPr/>
          </a:p>
        </p:txBody>
      </p:sp>
      <p:sp>
        <p:nvSpPr>
          <p:cNvPr id="238" name="Google Shape;238;g3a0b84b546d_0_14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3a0b84b546d_0_14"/>
          <p:cNvSpPr/>
          <p:nvPr/>
        </p:nvSpPr>
        <p:spPr>
          <a:xfrm>
            <a:off x="457200" y="112903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https://www.happybeds.co.uk/catalogsearch/result/?q=high%20sleeperSearch results for: 'high sleeper'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3a0b84b546d_0_14"/>
          <p:cNvSpPr txBox="1"/>
          <p:nvPr/>
        </p:nvSpPr>
        <p:spPr>
          <a:xfrm>
            <a:off x="776875" y="4970225"/>
            <a:ext cx="52503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shein.co.uk/1-5/10/20PiecesCollapsibleClothesOrganizer,StackableSpaceSavingShirtAndPantsSortingStorageRackWithLidHouseholdKitchenBasketBoxes,EasyToAccess,Clutter-Free,BinsAndContainersForHomeOrganization,LaundryOrganizationAndStorage-p-141547748-cat-3542.html?share_from=null&amp;cdn_rsite=cf&amp;ref=www&amp;rep=dir&amp;ret=uk</a:t>
            </a:r>
            <a:endParaRPr/>
          </a:p>
        </p:txBody>
      </p:sp>
      <p:sp>
        <p:nvSpPr>
          <p:cNvPr id="241" name="Google Shape;241;g3a0b84b546d_0_14"/>
          <p:cNvSpPr txBox="1"/>
          <p:nvPr/>
        </p:nvSpPr>
        <p:spPr>
          <a:xfrm>
            <a:off x="875075" y="43114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£15.54 per 10 pieces</a:t>
            </a:r>
            <a:endParaRPr/>
          </a:p>
        </p:txBody>
      </p:sp>
      <p:pic>
        <p:nvPicPr>
          <p:cNvPr id="242" name="Google Shape;242;g3a0b84b546d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5550" y="644363"/>
            <a:ext cx="4506262" cy="6061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a0b84b546d_0_31"/>
          <p:cNvSpPr txBox="1"/>
          <p:nvPr/>
        </p:nvSpPr>
        <p:spPr>
          <a:xfrm>
            <a:off x="776871" y="644380"/>
            <a:ext cx="478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Innovative Space and Space Saving ideas</a:t>
            </a:r>
            <a:endParaRPr/>
          </a:p>
        </p:txBody>
      </p:sp>
      <p:sp>
        <p:nvSpPr>
          <p:cNvPr id="248" name="Google Shape;248;g3a0b84b546d_0_31"/>
          <p:cNvSpPr/>
          <p:nvPr/>
        </p:nvSpPr>
        <p:spPr>
          <a:xfrm>
            <a:off x="457200" y="112903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https://www.happybeds.co.uk/catalogsearch/result/?q=high%20sleeperSearch results for: 'high sleeper'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a0b84b546d_0_31"/>
          <p:cNvSpPr txBox="1"/>
          <p:nvPr/>
        </p:nvSpPr>
        <p:spPr>
          <a:xfrm>
            <a:off x="776875" y="3451150"/>
            <a:ext cx="52503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temu.com/goods.html?_bg_fs=1&amp;pic_h=1500&amp;pic_w=1500&amp;refer_share_id=PR6AlZdVjE9WbxPrzhWy4w9ZERubGnHV&amp;refer_share_channel=whatsapp_chat&amp;thumb_url=https%3A%2F%2Fimg.kwcdn.com%2Fproduct%2Fopen%2F20fcc7a44534479e83a16647d0d76cde-goods.jpeg&amp;from_share=1&amp;goods_id=601101770841678&amp;_oak_page_source=417&amp;_oak_region=210&amp;refer_share_suin=RSSBCP73WMSSDU4ARZQGA35Z4PIBCDEHF44DKAGE54C5EVDXD4E46CCL7RZAODOGI4NPGZL37Q&amp;locale_override=210%7Een%7EGBP&amp;share_img=https%3A%2F%2Fimg-eu.kwcdn.com%2Fgoods-detail-img%2F35b7c2%2FyeUWmfsNGd%2Fe905da73cd284236a1dd58301d80ec66.png&amp;share_ui_type=1&amp;_oaksn_=J92FrWuHZJ815i60O6rclCiqFq1ksadL4OXMyADAXqg%3D</a:t>
            </a:r>
            <a:endParaRPr/>
          </a:p>
        </p:txBody>
      </p:sp>
      <p:sp>
        <p:nvSpPr>
          <p:cNvPr id="250" name="Google Shape;250;g3a0b84b546d_0_31"/>
          <p:cNvSpPr txBox="1"/>
          <p:nvPr/>
        </p:nvSpPr>
        <p:spPr>
          <a:xfrm>
            <a:off x="875075" y="27923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£10.81 per piece</a:t>
            </a:r>
            <a:endParaRPr/>
          </a:p>
        </p:txBody>
      </p:sp>
      <p:pic>
        <p:nvPicPr>
          <p:cNvPr id="251" name="Google Shape;251;g3a0b84b546d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9575" y="644363"/>
            <a:ext cx="5860024" cy="5860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a0b84b546d_0_47"/>
          <p:cNvSpPr txBox="1"/>
          <p:nvPr/>
        </p:nvSpPr>
        <p:spPr>
          <a:xfrm>
            <a:off x="776871" y="122690"/>
            <a:ext cx="4281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Innovative Space and Space Saving ideas</a:t>
            </a:r>
            <a:endParaRPr/>
          </a:p>
        </p:txBody>
      </p:sp>
      <p:sp>
        <p:nvSpPr>
          <p:cNvPr id="257" name="Google Shape;257;g3a0b84b546d_0_47"/>
          <p:cNvSpPr/>
          <p:nvPr/>
        </p:nvSpPr>
        <p:spPr>
          <a:xfrm>
            <a:off x="457200" y="112903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https://www.happybeds.co.uk/catalogsearch/result/?q=high%20sleeperSearch results for: 'high sleeper'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a0b84b546d_0_47"/>
          <p:cNvSpPr txBox="1"/>
          <p:nvPr/>
        </p:nvSpPr>
        <p:spPr>
          <a:xfrm>
            <a:off x="776875" y="3451150"/>
            <a:ext cx="52503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temu.com/goods.html?_bg_fs=1&amp;refer_share_id=ZCIeox9JpzPoNsm1zLoksFxlDI76P4fO&amp;refer_share_channel=whatsapp_chat&amp;from_share=1&amp;goods_id=601100777998522&amp;_oak_page_source=417&amp;_oak_region=210&amp;refer_share_suin=RSSBBPNOT4SXNQ2Q2JQGA35Z4PIBCDEHF44DKAGE54C5EVDWCJ7UQTXQUEYBKWJO7FJSRLYHLY&amp;share_img=https%3A%2F%2Fimg-eu.kwcdn.com%2Fgoods-detail-img%2F35b7c2%2FyeUWmfsNGd%2F33712a53dd3d43ccb96f908943946873.png&amp;share_ui_type=1&amp;_oaksn_=zk3LeGtDBcXfZ85sJbH5A%2FC57cZkaBrPl%2FbMipHk19c%3D</a:t>
            </a:r>
            <a:endParaRPr/>
          </a:p>
        </p:txBody>
      </p:sp>
      <p:sp>
        <p:nvSpPr>
          <p:cNvPr id="259" name="Google Shape;259;g3a0b84b546d_0_47"/>
          <p:cNvSpPr txBox="1"/>
          <p:nvPr/>
        </p:nvSpPr>
        <p:spPr>
          <a:xfrm>
            <a:off x="875075" y="27923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£8.79 per piece</a:t>
            </a:r>
            <a:endParaRPr/>
          </a:p>
        </p:txBody>
      </p:sp>
      <p:pic>
        <p:nvPicPr>
          <p:cNvPr id="260" name="Google Shape;260;g3a0b84b546d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9575" y="644363"/>
            <a:ext cx="5860024" cy="5860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"/>
          <p:cNvSpPr/>
          <p:nvPr/>
        </p:nvSpPr>
        <p:spPr>
          <a:xfrm>
            <a:off x="457200" y="112903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https://www.happybeds.co.uk/catalogsearch/result/?q=high%20sleeperSearch results for: 'high sleeper'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882" y="313549"/>
            <a:ext cx="5215055" cy="5109528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7"/>
          <p:cNvSpPr txBox="1"/>
          <p:nvPr/>
        </p:nvSpPr>
        <p:spPr>
          <a:xfrm>
            <a:off x="543623" y="6090836"/>
            <a:ext cx="5786554" cy="785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Font typeface="Arial"/>
              <a:buNone/>
            </a:pPr>
            <a:r>
              <a:rPr lang="en-US" sz="10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https://www.shein.co.uk/goods-p-144130117.html?goods_id=144130117&amp;test=5051&amp;url_from=PINADSDPA&amp;scene=1&amp;pf=pinterest&amp;ad_type=DPA&amp;language=en&amp;siteuid=uk&amp;landing_page_id=1510&amp;ad_test_id=0&amp;requestId=ssr-c2c83eafc508af34&amp;link_type=link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17" descr="A shelf with trays and cutting boards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5173" y="361876"/>
            <a:ext cx="3341646" cy="501286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7"/>
          <p:cNvSpPr txBox="1"/>
          <p:nvPr/>
        </p:nvSpPr>
        <p:spPr>
          <a:xfrm>
            <a:off x="6810608" y="6229174"/>
            <a:ext cx="4837769" cy="25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000"/>
              <a:buFont typeface="Arial"/>
              <a:buNone/>
            </a:pPr>
            <a:r>
              <a:rPr lang="en-US" sz="10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https://casolia.com/ideas-to-maximize-kitchen-cabinet-space/</a:t>
            </a: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[lots of ideas here]</a:t>
            </a:r>
            <a:endParaRPr/>
          </a:p>
        </p:txBody>
      </p:sp>
      <p:sp>
        <p:nvSpPr>
          <p:cNvPr id="270" name="Google Shape;270;p17"/>
          <p:cNvSpPr txBox="1"/>
          <p:nvPr/>
        </p:nvSpPr>
        <p:spPr>
          <a:xfrm>
            <a:off x="605875" y="553460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FA6338"/>
                </a:solidFill>
                <a:highlight>
                  <a:srgbClr val="FFFFFF"/>
                </a:highlight>
              </a:rPr>
              <a:t>£19</a:t>
            </a:r>
            <a:r>
              <a:rPr lang="en-US" sz="1350" b="1">
                <a:solidFill>
                  <a:srgbClr val="FA6338"/>
                </a:solidFill>
                <a:highlight>
                  <a:srgbClr val="FFFFFF"/>
                </a:highlight>
              </a:rPr>
              <a:t>.38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0"/>
          <p:cNvSpPr txBox="1"/>
          <p:nvPr/>
        </p:nvSpPr>
        <p:spPr>
          <a:xfrm>
            <a:off x="776868" y="289931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Space/Storage Hacks</a:t>
            </a:r>
            <a:endParaRPr/>
          </a:p>
        </p:txBody>
      </p:sp>
      <p:sp>
        <p:nvSpPr>
          <p:cNvPr id="276" name="Google Shape;276;p10"/>
          <p:cNvSpPr txBox="1"/>
          <p:nvPr/>
        </p:nvSpPr>
        <p:spPr>
          <a:xfrm>
            <a:off x="397727" y="869795"/>
            <a:ext cx="1155638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E4B1"/>
                </a:solidFill>
                <a:latin typeface="Arial"/>
                <a:ea typeface="Arial"/>
                <a:cs typeface="Arial"/>
                <a:sym typeface="Arial"/>
              </a:rPr>
              <a:t>Smaller appliances and fixtures, ‘Lighter’ furniture, Mirrors to improve depth and lighting , ‘Light and Airy’ colour scheme, Movable Furniture, Innovative Storage solutions,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unused areas – WALLS, CEILING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0"/>
          <p:cNvSpPr/>
          <p:nvPr/>
        </p:nvSpPr>
        <p:spPr>
          <a:xfrm>
            <a:off x="5803365" y="1911324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0" descr="annaspaller-apartmenttherapy-brettleigh-572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03365" y="1911324"/>
            <a:ext cx="5943600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0"/>
          <p:cNvSpPr txBox="1"/>
          <p:nvPr/>
        </p:nvSpPr>
        <p:spPr>
          <a:xfrm>
            <a:off x="5727165" y="5873724"/>
            <a:ext cx="6096000" cy="25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http://annaspaller.com/wxelhglv0gio5p8omtjqlk8j5fxgvf</a:t>
            </a:r>
            <a:endParaRPr/>
          </a:p>
        </p:txBody>
      </p:sp>
      <p:pic>
        <p:nvPicPr>
          <p:cNvPr id="280" name="Google Shape;28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727" y="1911323"/>
            <a:ext cx="4754136" cy="396238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0"/>
          <p:cNvSpPr txBox="1"/>
          <p:nvPr/>
        </p:nvSpPr>
        <p:spPr>
          <a:xfrm>
            <a:off x="321527" y="5873724"/>
            <a:ext cx="4783028" cy="25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https://www.evanscycles.com/brand/hiplok/airlok-708910</a:t>
            </a:r>
            <a:endParaRPr/>
          </a:p>
        </p:txBody>
      </p:sp>
      <p:sp>
        <p:nvSpPr>
          <p:cNvPr id="282" name="Google Shape;282;p10"/>
          <p:cNvSpPr txBox="1"/>
          <p:nvPr/>
        </p:nvSpPr>
        <p:spPr>
          <a:xfrm>
            <a:off x="324475" y="6108046"/>
            <a:ext cx="29643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4A86E8"/>
                </a:solidFill>
              </a:rPr>
              <a:t>£145</a:t>
            </a:r>
            <a:endParaRPr sz="21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1"/>
          <p:cNvSpPr txBox="1"/>
          <p:nvPr/>
        </p:nvSpPr>
        <p:spPr>
          <a:xfrm>
            <a:off x="776868" y="289931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Space/Storage Hacks</a:t>
            </a:r>
            <a:endParaRPr/>
          </a:p>
        </p:txBody>
      </p:sp>
      <p:sp>
        <p:nvSpPr>
          <p:cNvPr id="288" name="Google Shape;288;p11"/>
          <p:cNvSpPr txBox="1"/>
          <p:nvPr/>
        </p:nvSpPr>
        <p:spPr>
          <a:xfrm>
            <a:off x="397727" y="869795"/>
            <a:ext cx="1155638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E4B1"/>
                </a:solidFill>
                <a:latin typeface="Arial"/>
                <a:ea typeface="Arial"/>
                <a:cs typeface="Arial"/>
                <a:sym typeface="Arial"/>
              </a:rPr>
              <a:t>Smaller appliances and fixtures, ‘Lighter’ furniture, Mirrors to improve depth and lighting , ‘Light and Airy’ colour scheme, Movable Furniture, Innovative Storage solutions,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unused areas - WALLS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1"/>
          <p:cNvSpPr/>
          <p:nvPr/>
        </p:nvSpPr>
        <p:spPr>
          <a:xfrm>
            <a:off x="5803365" y="1911324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1"/>
          <p:cNvSpPr txBox="1"/>
          <p:nvPr/>
        </p:nvSpPr>
        <p:spPr>
          <a:xfrm>
            <a:off x="5190569" y="6240895"/>
            <a:ext cx="3228602" cy="43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https://moodsinteriortrends.com/trends/cottagecore-trend-a-rustic-revival-in-interior-design/</a:t>
            </a:r>
            <a:endParaRPr/>
          </a:p>
        </p:txBody>
      </p:sp>
      <p:sp>
        <p:nvSpPr>
          <p:cNvPr id="291" name="Google Shape;291;p11"/>
          <p:cNvSpPr txBox="1"/>
          <p:nvPr/>
        </p:nvSpPr>
        <p:spPr>
          <a:xfrm>
            <a:off x="827048" y="6291070"/>
            <a:ext cx="354980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https://www.ikea.com/gb/en/rooms/kitchen/how-to/maximising-kitchen-space-for-more-room-to-cook-pub05155f10/</a:t>
            </a:r>
            <a:endParaRPr/>
          </a:p>
        </p:txBody>
      </p:sp>
      <p:pic>
        <p:nvPicPr>
          <p:cNvPr id="292" name="Google Shape;2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7229" y="1793125"/>
            <a:ext cx="3449444" cy="444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0569" y="1793125"/>
            <a:ext cx="3061333" cy="4408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64698" y="1793121"/>
            <a:ext cx="2699116" cy="440834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1"/>
          <p:cNvSpPr txBox="1"/>
          <p:nvPr/>
        </p:nvSpPr>
        <p:spPr>
          <a:xfrm>
            <a:off x="8864698" y="6237601"/>
            <a:ext cx="289374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https://www.facebook.com/groups/1706748102970911/posts/2933888666923509/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4"/>
          <p:cNvSpPr txBox="1"/>
          <p:nvPr/>
        </p:nvSpPr>
        <p:spPr>
          <a:xfrm>
            <a:off x="776868" y="122663"/>
            <a:ext cx="106382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Innovative Space and Space Saving ideas</a:t>
            </a:r>
            <a:endParaRPr/>
          </a:p>
        </p:txBody>
      </p:sp>
      <p:pic>
        <p:nvPicPr>
          <p:cNvPr id="301" name="Google Shape;30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112929"/>
            <a:ext cx="5243156" cy="4795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3200" y="1112929"/>
            <a:ext cx="5243156" cy="4761413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4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4"/>
          <p:cNvSpPr/>
          <p:nvPr/>
        </p:nvSpPr>
        <p:spPr>
          <a:xfrm>
            <a:off x="457200" y="112903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https://www.happybeds.co.uk/catalogsearch/result/?q=high%20sleeperSearch results for: 'high sleeper'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4"/>
          <p:cNvSpPr txBox="1"/>
          <p:nvPr/>
        </p:nvSpPr>
        <p:spPr>
          <a:xfrm>
            <a:off x="457200" y="6033029"/>
            <a:ext cx="11339156" cy="25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lang="en-US" sz="1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https://www.happybeds.co.uk/catalogsearch/result/?q=high%20sleeperSearch results for: 'high sleeper'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"/>
          <p:cNvSpPr txBox="1"/>
          <p:nvPr/>
        </p:nvSpPr>
        <p:spPr>
          <a:xfrm>
            <a:off x="776868" y="122663"/>
            <a:ext cx="106382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Innovative Space and Space Saving ideas</a:t>
            </a:r>
            <a:endParaRPr/>
          </a:p>
        </p:txBody>
      </p:sp>
      <p:sp>
        <p:nvSpPr>
          <p:cNvPr id="311" name="Google Shape;311;p15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457200" y="112903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https://www.happybeds.co.uk/catalogsearch/result/?q=high%20sleeperSearch results for: 'high sleeper'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44152" y="1321442"/>
            <a:ext cx="5371293" cy="4120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556" y="1321442"/>
            <a:ext cx="5722166" cy="412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6"/>
          <p:cNvSpPr txBox="1"/>
          <p:nvPr/>
        </p:nvSpPr>
        <p:spPr>
          <a:xfrm>
            <a:off x="776868" y="122663"/>
            <a:ext cx="106382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Innovative Space and Space Saving ideas</a:t>
            </a:r>
            <a:endParaRPr/>
          </a:p>
        </p:txBody>
      </p:sp>
      <p:sp>
        <p:nvSpPr>
          <p:cNvPr id="320" name="Google Shape;320;p16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457200" y="112903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https://www.happybeds.co.uk/catalogsearch/result/?q=high%20sleeperSearch results for: 'high sleeper'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6868" y="729228"/>
            <a:ext cx="3915937" cy="5740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12473" y="717167"/>
            <a:ext cx="5943600" cy="448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3"/>
          <p:cNvSpPr txBox="1"/>
          <p:nvPr/>
        </p:nvSpPr>
        <p:spPr>
          <a:xfrm>
            <a:off x="776868" y="289931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Structural/Layout Hacks</a:t>
            </a:r>
            <a:endParaRPr/>
          </a:p>
        </p:txBody>
      </p:sp>
      <p:sp>
        <p:nvSpPr>
          <p:cNvPr id="329" name="Google Shape;329;p13"/>
          <p:cNvSpPr txBox="1"/>
          <p:nvPr/>
        </p:nvSpPr>
        <p:spPr>
          <a:xfrm>
            <a:off x="397727" y="869795"/>
            <a:ext cx="1155638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E4B1"/>
                </a:solidFill>
                <a:latin typeface="Arial"/>
                <a:ea typeface="Arial"/>
                <a:cs typeface="Arial"/>
                <a:sym typeface="Arial"/>
              </a:rPr>
              <a:t>Smaller appliances and fixtures, ‘Lighter’ furniture, Mirrors to improve depth and lighting , ‘Light and Airy’ colour scheme, Movable Furniture, Innovative Storage solutions,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unused areas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>
                <a:solidFill>
                  <a:srgbClr val="E0E4B1"/>
                </a:solidFill>
                <a:latin typeface="Arial"/>
                <a:ea typeface="Arial"/>
                <a:cs typeface="Arial"/>
                <a:sym typeface="Arial"/>
              </a:rPr>
              <a:t>open-plan and partitions,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integrated with building structure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5803365" y="1911324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3"/>
          <p:cNvSpPr txBox="1"/>
          <p:nvPr/>
        </p:nvSpPr>
        <p:spPr>
          <a:xfrm>
            <a:off x="600307" y="5877358"/>
            <a:ext cx="388434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https://www.diy.com/departments/wall-mounted-foldable-kitchen-table-abi-cabinet-in-modern-concrete-black-space-saving-design/5906647835782_BQ.prd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2083" y="1940313"/>
            <a:ext cx="3802565" cy="380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29922" y="1895941"/>
            <a:ext cx="2749240" cy="4449103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3"/>
          <p:cNvSpPr txBox="1"/>
          <p:nvPr/>
        </p:nvSpPr>
        <p:spPr>
          <a:xfrm>
            <a:off x="5212269" y="6308246"/>
            <a:ext cx="276689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https://onekindesign.com/window-nook-framing-spectacular-views/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2"/>
          <p:cNvSpPr txBox="1"/>
          <p:nvPr/>
        </p:nvSpPr>
        <p:spPr>
          <a:xfrm>
            <a:off x="776868" y="289931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Structural/Layout Hacks</a:t>
            </a:r>
            <a:endParaRPr/>
          </a:p>
        </p:txBody>
      </p:sp>
      <p:sp>
        <p:nvSpPr>
          <p:cNvPr id="340" name="Google Shape;340;p12"/>
          <p:cNvSpPr txBox="1"/>
          <p:nvPr/>
        </p:nvSpPr>
        <p:spPr>
          <a:xfrm>
            <a:off x="397727" y="869795"/>
            <a:ext cx="1155638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E4B1"/>
                </a:solidFill>
                <a:latin typeface="Arial"/>
                <a:ea typeface="Arial"/>
                <a:cs typeface="Arial"/>
                <a:sym typeface="Arial"/>
              </a:rPr>
              <a:t>Smaller appliances and fixtures, ‘Lighter’ furniture, Mirrors to improve depth and lighting , ‘Light and Airy’ colour scheme,</a:t>
            </a:r>
            <a:r>
              <a:rPr lang="en-US" sz="1800" b="1">
                <a:solidFill>
                  <a:srgbClr val="E0E4B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>
                <a:solidFill>
                  <a:srgbClr val="E0E4B1"/>
                </a:solidFill>
                <a:latin typeface="Arial"/>
                <a:ea typeface="Arial"/>
                <a:cs typeface="Arial"/>
                <a:sym typeface="Arial"/>
              </a:rPr>
              <a:t>Movable Furniture, Innovative Storage solutions, unused areas,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plan and partitions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>
                <a:solidFill>
                  <a:srgbClr val="E0E4B1"/>
                </a:solidFill>
                <a:latin typeface="Arial"/>
                <a:ea typeface="Arial"/>
                <a:cs typeface="Arial"/>
                <a:sym typeface="Arial"/>
              </a:rPr>
              <a:t>integrated with building structure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2"/>
          <p:cNvSpPr/>
          <p:nvPr/>
        </p:nvSpPr>
        <p:spPr>
          <a:xfrm>
            <a:off x="5803365" y="1911324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2"/>
          <p:cNvSpPr txBox="1"/>
          <p:nvPr/>
        </p:nvSpPr>
        <p:spPr>
          <a:xfrm>
            <a:off x="397727" y="6322741"/>
            <a:ext cx="6249896" cy="24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https://dreamhomestore.co.uk/blogs/inspiration/open-kitchen-dining-room-ideas-uk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2"/>
          <p:cNvSpPr/>
          <p:nvPr/>
        </p:nvSpPr>
        <p:spPr>
          <a:xfrm>
            <a:off x="5028497" y="260048"/>
            <a:ext cx="9286966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Google Shape;34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576" y="1821608"/>
            <a:ext cx="6249896" cy="4166597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2"/>
          <p:cNvSpPr txBox="1"/>
          <p:nvPr/>
        </p:nvSpPr>
        <p:spPr>
          <a:xfrm>
            <a:off x="7285464" y="6077921"/>
            <a:ext cx="3653884" cy="57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https://www.diy.com/departments/4-panel-brown-folding-room-divider-indoor-privacy-screen-room-partition-200cm-w-x-180cm-h-/0735940250757_BQ.prd</a:t>
            </a:r>
            <a:endParaRPr/>
          </a:p>
        </p:txBody>
      </p:sp>
      <p:pic>
        <p:nvPicPr>
          <p:cNvPr id="346" name="Google Shape;346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85464" y="1858538"/>
            <a:ext cx="4129668" cy="4129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"/>
          <p:cNvSpPr txBox="1"/>
          <p:nvPr/>
        </p:nvSpPr>
        <p:spPr>
          <a:xfrm>
            <a:off x="776868" y="289931"/>
            <a:ext cx="10638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621C"/>
                </a:solidFill>
                <a:latin typeface="Play"/>
                <a:ea typeface="Play"/>
                <a:cs typeface="Play"/>
                <a:sym typeface="Play"/>
              </a:rPr>
              <a:t>Temporal Hacks</a:t>
            </a:r>
            <a:endParaRPr/>
          </a:p>
        </p:txBody>
      </p:sp>
      <p:sp>
        <p:nvSpPr>
          <p:cNvPr id="352" name="Google Shape;352;p18"/>
          <p:cNvSpPr txBox="1"/>
          <p:nvPr/>
        </p:nvSpPr>
        <p:spPr>
          <a:xfrm>
            <a:off x="776868" y="980196"/>
            <a:ext cx="9317774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 spaces for different activities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Dedicating spaces for recurring, habitual activity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Explore  multiple activities that can be done in a room/space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 multiple activities identified across different times of the day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 people to different tasks / times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5803365" y="1911324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9"/>
          <p:cNvSpPr txBox="1"/>
          <p:nvPr/>
        </p:nvSpPr>
        <p:spPr>
          <a:xfrm>
            <a:off x="654205" y="1494262"/>
            <a:ext cx="106382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CONSIDER ALL AREAS/ROOMS at home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Bedroom, Living Rooms, Bath, Kitchen, Balcony, Storage</a:t>
            </a:r>
            <a:endParaRPr dirty="0"/>
          </a:p>
        </p:txBody>
      </p:sp>
      <p:sp>
        <p:nvSpPr>
          <p:cNvPr id="359" name="Google Shape;359;p19"/>
          <p:cNvSpPr txBox="1"/>
          <p:nvPr/>
        </p:nvSpPr>
        <p:spPr>
          <a:xfrm>
            <a:off x="654205" y="2308302"/>
            <a:ext cx="10638264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CONSIDER SOLUTIONS THAT ARE: 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/ MEDIUM / HIGH on Effort, Cost, Permanence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>
              <a:solidFill>
                <a:schemeClr val="dk1"/>
              </a:solidFill>
            </a:endParaRPr>
          </a:p>
          <a:p>
            <a:pPr lvl="0" algn="ctr"/>
            <a:r>
              <a:rPr lang="en-US" sz="1800" b="1" dirty="0">
                <a:solidFill>
                  <a:schemeClr val="dk1"/>
                </a:solidFill>
              </a:rPr>
              <a:t>CONSIDER SOLUTIONS </a:t>
            </a:r>
            <a:r>
              <a:rPr lang="en-GB" sz="1800" b="1" dirty="0">
                <a:solidFill>
                  <a:schemeClr val="dk1"/>
                </a:solidFill>
              </a:rPr>
              <a:t>COVERING: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AutoNum type="arabicPeriod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Decorations, Objects, </a:t>
            </a:r>
            <a:endParaRPr dirty="0"/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AutoNum type="arabicPeriod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Furniture and Fixtures</a:t>
            </a:r>
            <a:endParaRPr dirty="0"/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AutoNum type="arabicPeriod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Structural features and layout alterations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9de1f60277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Neurodivergence and overcrowding</a:t>
            </a:r>
            <a:endParaRPr/>
          </a:p>
        </p:txBody>
      </p:sp>
      <p:sp>
        <p:nvSpPr>
          <p:cNvPr id="390" name="Google Shape;390;g39de1f60277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Neurotypical ways of thinking, behaving and interacting are deeply embedded as the right or better way of existing that it goes unchallenged.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1" name="Google Shape;391;g39de1f60277_0_0" title="Screenshot 2025-10-28 at 18.40.1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250" y="3876638"/>
            <a:ext cx="904850" cy="108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g39de1f60277_0_0" title="279A90F8-546C-4DCA-93F3-1AF0EA780645_4_5005_c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2450" y="3958163"/>
            <a:ext cx="1104900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g39de1f60277_0_0" title="C9502F0E-6574-41F5-82A5-AC69E392A55B_4_5005_c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92675" y="3884075"/>
            <a:ext cx="148590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9de1f60277_0_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Who do we build for?</a:t>
            </a:r>
            <a:endParaRPr/>
          </a:p>
        </p:txBody>
      </p:sp>
      <p:sp>
        <p:nvSpPr>
          <p:cNvPr id="400" name="Google Shape;400;g39de1f60277_0_17"/>
          <p:cNvSpPr txBox="1">
            <a:spLocks noGrp="1"/>
          </p:cNvSpPr>
          <p:nvPr>
            <p:ph type="body" idx="1"/>
          </p:nvPr>
        </p:nvSpPr>
        <p:spPr>
          <a:xfrm>
            <a:off x="838200" y="1479002"/>
            <a:ext cx="10515600" cy="5178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7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1" name="Google Shape;401;g39de1f60277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4075" y="2045375"/>
            <a:ext cx="3218424" cy="321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g39de1f60277_0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7800" y="2015287"/>
            <a:ext cx="3278600" cy="32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g39de1f60277_0_17"/>
          <p:cNvSpPr txBox="1"/>
          <p:nvPr/>
        </p:nvSpPr>
        <p:spPr>
          <a:xfrm>
            <a:off x="1544050" y="1664375"/>
            <a:ext cx="29577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Modern open-plan layout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404" name="Google Shape;404;g39de1f60277_0_17"/>
          <p:cNvSpPr txBox="1"/>
          <p:nvPr/>
        </p:nvSpPr>
        <p:spPr>
          <a:xfrm>
            <a:off x="1483900" y="5364000"/>
            <a:ext cx="3338700" cy="1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spaces likes kitchens and living rooms flow together without transitional zones because there is an assumption of acceptance/tolerance of constant visual and auditory stimuli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405" name="Google Shape;405;g39de1f60277_0_17"/>
          <p:cNvSpPr txBox="1"/>
          <p:nvPr/>
        </p:nvSpPr>
        <p:spPr>
          <a:xfrm>
            <a:off x="6777800" y="5464350"/>
            <a:ext cx="3559200" cy="1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zones for low stimulation and retreat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zones for work/study to minimise distraction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innovative inclusion of soft furnishing to absorb sounds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9de1f60277_0_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difference</a:t>
            </a:r>
            <a:endParaRPr/>
          </a:p>
        </p:txBody>
      </p:sp>
      <p:sp>
        <p:nvSpPr>
          <p:cNvPr id="412" name="Google Shape;412;g39de1f60277_0_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3" name="Google Shape;413;g39de1f60277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825" y="2238050"/>
            <a:ext cx="3560151" cy="356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g39de1f60277_0_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5925" y="2221150"/>
            <a:ext cx="3560151" cy="3560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2254</Words>
  <Application>Microsoft Macintosh PowerPoint</Application>
  <PresentationFormat>Widescreen</PresentationFormat>
  <Paragraphs>249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Play</vt:lpstr>
      <vt:lpstr>Arial</vt:lpstr>
      <vt:lpstr>Times New Roman</vt:lpstr>
      <vt:lpstr>Office Theme</vt:lpstr>
      <vt:lpstr>WHAT YOU CAN DO</vt:lpstr>
      <vt:lpstr>PowerPoint Presentation</vt:lpstr>
      <vt:lpstr>PowerPoint Presentation</vt:lpstr>
      <vt:lpstr>PowerPoint Presentation</vt:lpstr>
      <vt:lpstr>Budget friendly sofas</vt:lpstr>
      <vt:lpstr>Budget friendly sofa beds</vt:lpstr>
      <vt:lpstr>Glass/acrylic tables</vt:lpstr>
      <vt:lpstr>Budget friendly curtains</vt:lpstr>
      <vt:lpstr>Budget friendly mirrors</vt:lpstr>
      <vt:lpstr>mirror and storage</vt:lpstr>
      <vt:lpstr>Vertical storage ideas</vt:lpstr>
      <vt:lpstr>PowerPoint Presentation</vt:lpstr>
      <vt:lpstr>PowerPoint Presentation</vt:lpstr>
      <vt:lpstr>PowerPoint Presentation</vt:lpstr>
      <vt:lpstr>Cabinet organisation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Neurodivergence and overcrowding</vt:lpstr>
      <vt:lpstr>Who do we build for?</vt:lpstr>
      <vt:lpstr>No difference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Jagannath, Sadhana</dc:creator>
  <cp:lastModifiedBy>Jagannath, Sadhana</cp:lastModifiedBy>
  <cp:revision>1</cp:revision>
  <dcterms:created xsi:type="dcterms:W3CDTF">2025-10-22T10:57:13Z</dcterms:created>
  <dcterms:modified xsi:type="dcterms:W3CDTF">2025-11-18T16:04:45Z</dcterms:modified>
</cp:coreProperties>
</file>